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1" r:id="rId3"/>
    <p:sldId id="269" r:id="rId4"/>
    <p:sldId id="273" r:id="rId5"/>
    <p:sldId id="270" r:id="rId6"/>
    <p:sldId id="256" r:id="rId7"/>
    <p:sldId id="258" r:id="rId8"/>
    <p:sldId id="257" r:id="rId9"/>
    <p:sldId id="259" r:id="rId10"/>
    <p:sldId id="260" r:id="rId11"/>
    <p:sldId id="261" r:id="rId12"/>
    <p:sldId id="262" r:id="rId13"/>
    <p:sldId id="264" r:id="rId14"/>
    <p:sldId id="265" r:id="rId15"/>
    <p:sldId id="267" r:id="rId16"/>
    <p:sldId id="268" r:id="rId17"/>
    <p:sldId id="266"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25"/>
    <p:restoredTop sz="94727"/>
  </p:normalViewPr>
  <p:slideViewPr>
    <p:cSldViewPr snapToGrid="0" snapToObjects="1">
      <p:cViewPr varScale="1">
        <p:scale>
          <a:sx n="133" d="100"/>
          <a:sy n="133" d="100"/>
        </p:scale>
        <p:origin x="64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B1FB62-00AA-A64F-938F-855DAB5C1CDA}"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47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25761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9070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7948"/>
          </a:xfrm>
        </p:spPr>
        <p:txBody>
          <a:bodyPr>
            <a:normAutofit/>
          </a:bodyPr>
          <a:lstStyle>
            <a:lvl1pPr>
              <a:defRPr sz="3600">
                <a:latin typeface="Helvetica Neue Light"/>
                <a:cs typeface="Helvetica Neue Light"/>
              </a:defRPr>
            </a:lvl1pPr>
          </a:lstStyle>
          <a:p>
            <a:r>
              <a:rPr lang="en-US" dirty="0"/>
              <a:t>Click to edit Master title style</a:t>
            </a:r>
          </a:p>
        </p:txBody>
      </p:sp>
      <p:sp>
        <p:nvSpPr>
          <p:cNvPr id="3" name="Content Placeholder 2"/>
          <p:cNvSpPr>
            <a:spLocks noGrp="1"/>
          </p:cNvSpPr>
          <p:nvPr>
            <p:ph idx="1"/>
          </p:nvPr>
        </p:nvSpPr>
        <p:spPr>
          <a:xfrm>
            <a:off x="457200" y="847021"/>
            <a:ext cx="8229600" cy="1914640"/>
          </a:xfrm>
        </p:spPr>
        <p:txBody>
          <a:bodyPr/>
          <a:lstStyle>
            <a:lvl1pPr>
              <a:defRPr>
                <a:latin typeface="Helvetica Neue Light"/>
                <a:cs typeface="Helvetica Neue Light"/>
              </a:defRPr>
            </a:lvl1pPr>
            <a:lvl2pPr>
              <a:defRPr>
                <a:latin typeface="Helvetica Neue Light"/>
                <a:cs typeface="Helvetica Neue Light"/>
              </a:defRPr>
            </a:lvl2pPr>
            <a:lvl3pPr>
              <a:defRPr>
                <a:latin typeface="Helvetica Neue Light"/>
                <a:cs typeface="Helvetica Neue Light"/>
              </a:defRPr>
            </a:lvl3pPr>
            <a:lvl4pPr>
              <a:defRPr>
                <a:latin typeface="Helvetica Neue Light"/>
                <a:cs typeface="Helvetica Neue Light"/>
              </a:defRPr>
            </a:lvl4pPr>
            <a:lvl5pPr>
              <a:defRPr>
                <a:latin typeface="Helvetica Neue Light"/>
                <a:cs typeface="Helvetica Neu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26061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1FB62-00AA-A64F-938F-855DAB5C1CDA}" type="datetimeFigureOut">
              <a:rPr lang="en-US" smtClean="0"/>
              <a:t>7/13/18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94043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1FB62-00AA-A64F-938F-855DAB5C1CDA}"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9017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1FB62-00AA-A64F-938F-855DAB5C1CDA}" type="datetimeFigureOut">
              <a:rPr lang="en-US" smtClean="0"/>
              <a:t>7/13/18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795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1FB62-00AA-A64F-938F-855DAB5C1CDA}" type="datetimeFigureOut">
              <a:rPr lang="en-US" smtClean="0"/>
              <a:t>7/13/18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67512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1FB62-00AA-A64F-938F-855DAB5C1CDA}" type="datetimeFigureOut">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70834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3144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7/13/18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144026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FB62-00AA-A64F-938F-855DAB5C1CDA}" type="datetimeFigureOut">
              <a:rPr lang="en-US" smtClean="0"/>
              <a:t>7/13/18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A36CA-AE5A-D642-9D15-7DB1C9548556}" type="slidenum">
              <a:rPr lang="en-US" smtClean="0"/>
              <a:t>‹#›</a:t>
            </a:fld>
            <a:endParaRPr lang="en-US"/>
          </a:p>
        </p:txBody>
      </p:sp>
    </p:spTree>
    <p:extLst>
      <p:ext uri="{BB962C8B-B14F-4D97-AF65-F5344CB8AC3E}">
        <p14:creationId xmlns:p14="http://schemas.microsoft.com/office/powerpoint/2010/main" val="422919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gerlab.colorado.edu/tool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agerlab.colorado.edu/wiki/doku.php/help/mediation/m3_mediation_fmri_toolbo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nlab"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canlab/MediationToolbox" TargetMode="External"/><Relationship Id="rId4" Type="http://schemas.openxmlformats.org/officeDocument/2006/relationships/hyperlink" Target="https://github.com/canlab/CanlabCo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Single-level mediation effect parametric mapping in fMRI</a:t>
            </a:r>
          </a:p>
        </p:txBody>
      </p:sp>
      <p:sp>
        <p:nvSpPr>
          <p:cNvPr id="5" name="Subtitle 4"/>
          <p:cNvSpPr>
            <a:spLocks noGrp="1"/>
          </p:cNvSpPr>
          <p:nvPr>
            <p:ph type="subTitle" idx="1"/>
          </p:nvPr>
        </p:nvSpPr>
        <p:spPr/>
        <p:txBody>
          <a:bodyPr>
            <a:normAutofit fontScale="70000" lnSpcReduction="20000"/>
          </a:bodyPr>
          <a:lstStyle/>
          <a:p>
            <a:r>
              <a:rPr lang="en-US" dirty="0"/>
              <a:t>Walkthrough for setup of sample data</a:t>
            </a:r>
          </a:p>
          <a:p>
            <a:endParaRPr lang="en-US" dirty="0"/>
          </a:p>
          <a:p>
            <a:r>
              <a:rPr lang="en-US" dirty="0"/>
              <a:t>Tor D. Wager</a:t>
            </a:r>
          </a:p>
          <a:p>
            <a:r>
              <a:rPr lang="en-US" dirty="0"/>
              <a:t>University of Colorado</a:t>
            </a:r>
          </a:p>
          <a:p>
            <a:r>
              <a:rPr lang="en-US" dirty="0"/>
              <a:t>January 2015</a:t>
            </a:r>
          </a:p>
        </p:txBody>
      </p:sp>
      <p:pic>
        <p:nvPicPr>
          <p:cNvPr id="6" name="Picture 5" descr="2015-01-10_14-5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49"/>
            <a:ext cx="9144000" cy="1437388"/>
          </a:xfrm>
          <a:prstGeom prst="rect">
            <a:avLst/>
          </a:prstGeom>
        </p:spPr>
      </p:pic>
      <p:sp>
        <p:nvSpPr>
          <p:cNvPr id="7" name="TextBox 6"/>
          <p:cNvSpPr txBox="1"/>
          <p:nvPr/>
        </p:nvSpPr>
        <p:spPr>
          <a:xfrm>
            <a:off x="161178" y="1529371"/>
            <a:ext cx="2420843" cy="369332"/>
          </a:xfrm>
          <a:prstGeom prst="rect">
            <a:avLst/>
          </a:prstGeom>
          <a:noFill/>
        </p:spPr>
        <p:txBody>
          <a:bodyPr wrap="square" rtlCol="0">
            <a:spAutoFit/>
          </a:bodyPr>
          <a:lstStyle/>
          <a:p>
            <a:r>
              <a:rPr lang="en-US" dirty="0" err="1"/>
              <a:t>Wagerlab.colorado.edu</a:t>
            </a:r>
            <a:endParaRPr lang="en-US" dirty="0"/>
          </a:p>
        </p:txBody>
      </p:sp>
      <p:sp>
        <p:nvSpPr>
          <p:cNvPr id="2" name="TextBox 1"/>
          <p:cNvSpPr txBox="1"/>
          <p:nvPr/>
        </p:nvSpPr>
        <p:spPr>
          <a:xfrm>
            <a:off x="346379" y="5987863"/>
            <a:ext cx="3412938" cy="646331"/>
          </a:xfrm>
          <a:prstGeom prst="rect">
            <a:avLst/>
          </a:prstGeom>
          <a:noFill/>
        </p:spPr>
        <p:txBody>
          <a:bodyPr wrap="none" rtlCol="0">
            <a:spAutoFit/>
          </a:bodyPr>
          <a:lstStyle/>
          <a:p>
            <a:r>
              <a:rPr lang="en-US" dirty="0"/>
              <a:t>Download toolbox by </a:t>
            </a:r>
            <a:r>
              <a:rPr lang="en-US" dirty="0">
                <a:hlinkClick r:id="rId3"/>
              </a:rPr>
              <a:t>clicking here</a:t>
            </a:r>
            <a:endParaRPr lang="en-US" dirty="0"/>
          </a:p>
          <a:p>
            <a:r>
              <a:rPr lang="en-US" dirty="0"/>
              <a:t>WIKI help page: </a:t>
            </a:r>
            <a:r>
              <a:rPr lang="en-US" dirty="0">
                <a:hlinkClick r:id="rId4"/>
              </a:rPr>
              <a:t>Click here</a:t>
            </a:r>
            <a:endParaRPr lang="en-US" dirty="0"/>
          </a:p>
        </p:txBody>
      </p:sp>
    </p:spTree>
    <p:extLst>
      <p:ext uri="{BB962C8B-B14F-4D97-AF65-F5344CB8AC3E}">
        <p14:creationId xmlns:p14="http://schemas.microsoft.com/office/powerpoint/2010/main" val="37342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Make and go to the results directory</a:t>
            </a:r>
          </a:p>
        </p:txBody>
      </p:sp>
      <p:sp>
        <p:nvSpPr>
          <p:cNvPr id="3" name="Content Placeholder 2"/>
          <p:cNvSpPr>
            <a:spLocks noGrp="1"/>
          </p:cNvSpPr>
          <p:nvPr>
            <p:ph idx="1"/>
          </p:nvPr>
        </p:nvSpPr>
        <p:spPr/>
        <p:txBody>
          <a:bodyPr>
            <a:normAutofit/>
          </a:bodyPr>
          <a:lstStyle/>
          <a:p>
            <a:r>
              <a:rPr lang="en-US" sz="2000" dirty="0"/>
              <a:t>Pre-calculated results are saved in this folder:</a:t>
            </a:r>
          </a:p>
          <a:p>
            <a:r>
              <a:rPr lang="en-US" sz="1600" dirty="0"/>
              <a:t>mediation_Example_Data_Wager2008_Msearch_R_XisRIFGstim_norobust</a:t>
            </a:r>
          </a:p>
        </p:txBody>
      </p:sp>
      <p:pic>
        <p:nvPicPr>
          <p:cNvPr id="4" name="Picture 3" descr="2015-01-10_14-05-37.png"/>
          <p:cNvPicPr>
            <a:picLocks noChangeAspect="1"/>
          </p:cNvPicPr>
          <p:nvPr/>
        </p:nvPicPr>
        <p:blipFill rotWithShape="1">
          <a:blip r:embed="rId2">
            <a:extLst>
              <a:ext uri="{28A0092B-C50C-407E-A947-70E740481C1C}">
                <a14:useLocalDpi xmlns:a14="http://schemas.microsoft.com/office/drawing/2010/main" val="0"/>
              </a:ext>
            </a:extLst>
          </a:blip>
          <a:srcRect r="62271"/>
          <a:stretch/>
        </p:blipFill>
        <p:spPr>
          <a:xfrm>
            <a:off x="789533" y="2930034"/>
            <a:ext cx="7183103" cy="1514688"/>
          </a:xfrm>
          <a:prstGeom prst="rect">
            <a:avLst/>
          </a:prstGeom>
        </p:spPr>
      </p:pic>
    </p:spTree>
    <p:extLst>
      <p:ext uri="{BB962C8B-B14F-4D97-AF65-F5344CB8AC3E}">
        <p14:creationId xmlns:p14="http://schemas.microsoft.com/office/powerpoint/2010/main" val="50772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Resample the mask </a:t>
            </a:r>
          </a:p>
        </p:txBody>
      </p:sp>
      <p:sp>
        <p:nvSpPr>
          <p:cNvPr id="3" name="Content Placeholder 2"/>
          <p:cNvSpPr>
            <a:spLocks noGrp="1"/>
          </p:cNvSpPr>
          <p:nvPr>
            <p:ph idx="1"/>
          </p:nvPr>
        </p:nvSpPr>
        <p:spPr/>
        <p:txBody>
          <a:bodyPr>
            <a:normAutofit fontScale="55000" lnSpcReduction="20000"/>
          </a:bodyPr>
          <a:lstStyle/>
          <a:p>
            <a:endParaRPr lang="en-US" dirty="0"/>
          </a:p>
          <a:p>
            <a:r>
              <a:rPr lang="en-US" dirty="0"/>
              <a:t>[As of July 2018, this is optional as long as you have the Core Tools installed].</a:t>
            </a:r>
          </a:p>
          <a:p>
            <a:pPr marL="0" indent="0">
              <a:buNone/>
            </a:pPr>
            <a:endParaRPr lang="en-US" dirty="0"/>
          </a:p>
          <a:p>
            <a:r>
              <a:rPr lang="en-US" dirty="0"/>
              <a:t>Resample the mask to the space of the functional images (may be required if spaces do not match)</a:t>
            </a:r>
          </a:p>
          <a:p>
            <a:r>
              <a:rPr lang="en-US" dirty="0"/>
              <a:t>I used ‘</a:t>
            </a:r>
            <a:r>
              <a:rPr lang="en-US" dirty="0" err="1"/>
              <a:t>scn_map_image.m</a:t>
            </a:r>
            <a:r>
              <a:rPr lang="en-US" dirty="0"/>
              <a:t>’ in </a:t>
            </a:r>
            <a:r>
              <a:rPr lang="en-US" dirty="0" err="1"/>
              <a:t>CANlab</a:t>
            </a:r>
            <a:r>
              <a:rPr lang="en-US" dirty="0"/>
              <a:t> core tools</a:t>
            </a:r>
          </a:p>
        </p:txBody>
      </p:sp>
      <p:pic>
        <p:nvPicPr>
          <p:cNvPr id="4" name="Picture 3" descr="2015-01-10_14-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0160"/>
            <a:ext cx="9144000" cy="1182414"/>
          </a:xfrm>
          <a:prstGeom prst="rect">
            <a:avLst/>
          </a:prstGeom>
        </p:spPr>
      </p:pic>
      <p:cxnSp>
        <p:nvCxnSpPr>
          <p:cNvPr id="6" name="Straight Arrow Connector 5"/>
          <p:cNvCxnSpPr/>
          <p:nvPr/>
        </p:nvCxnSpPr>
        <p:spPr>
          <a:xfrm flipH="1">
            <a:off x="7026551" y="4609493"/>
            <a:ext cx="775229" cy="428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7987" y="3693076"/>
            <a:ext cx="1478813" cy="923330"/>
          </a:xfrm>
          <a:prstGeom prst="rect">
            <a:avLst/>
          </a:prstGeom>
          <a:noFill/>
        </p:spPr>
        <p:txBody>
          <a:bodyPr wrap="square" rtlCol="0">
            <a:spAutoFit/>
          </a:bodyPr>
          <a:lstStyle/>
          <a:p>
            <a:r>
              <a:rPr lang="en-US" dirty="0"/>
              <a:t>Creates this resampled mask image</a:t>
            </a:r>
          </a:p>
        </p:txBody>
      </p:sp>
    </p:spTree>
    <p:extLst>
      <p:ext uri="{BB962C8B-B14F-4D97-AF65-F5344CB8AC3E}">
        <p14:creationId xmlns:p14="http://schemas.microsoft.com/office/powerpoint/2010/main" val="108461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Run the mediation</a:t>
            </a:r>
          </a:p>
        </p:txBody>
      </p:sp>
      <p:sp>
        <p:nvSpPr>
          <p:cNvPr id="3" name="Content Placeholder 2"/>
          <p:cNvSpPr>
            <a:spLocks noGrp="1"/>
          </p:cNvSpPr>
          <p:nvPr>
            <p:ph idx="1"/>
          </p:nvPr>
        </p:nvSpPr>
        <p:spPr/>
        <p:txBody>
          <a:bodyPr>
            <a:normAutofit fontScale="92500" lnSpcReduction="20000"/>
          </a:bodyPr>
          <a:lstStyle/>
          <a:p>
            <a:r>
              <a:rPr lang="en-US" sz="2000" dirty="0"/>
              <a:t>The code below defines x and y variables (VLPFC seed contrast values and Reappraisal Success values, respectively, in this dataset) and variable names</a:t>
            </a:r>
          </a:p>
          <a:p>
            <a:r>
              <a:rPr lang="en-US" sz="2000" dirty="0"/>
              <a:t>The last line runs the mediation with bootstrapped P-values</a:t>
            </a:r>
          </a:p>
          <a:p>
            <a:r>
              <a:rPr lang="en-US" sz="2000" dirty="0"/>
              <a:t>Here we are entering image names as the mediator, so we will test the mediation with brain data as the mediator (M) at each voxel.  </a:t>
            </a:r>
          </a:p>
          <a:p>
            <a:r>
              <a:rPr lang="en-US" sz="2000" dirty="0"/>
              <a:t>It is also possible to enter imaging data as the X or Y variable.</a:t>
            </a:r>
          </a:p>
        </p:txBody>
      </p:sp>
      <p:pic>
        <p:nvPicPr>
          <p:cNvPr id="4" name="Picture 3" descr="2015-01-10_14-1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97"/>
            <a:ext cx="9144000" cy="921488"/>
          </a:xfrm>
          <a:prstGeom prst="rect">
            <a:avLst/>
          </a:prstGeom>
        </p:spPr>
      </p:pic>
    </p:spTree>
    <p:extLst>
      <p:ext uri="{BB962C8B-B14F-4D97-AF65-F5344CB8AC3E}">
        <p14:creationId xmlns:p14="http://schemas.microsoft.com/office/powerpoint/2010/main" val="256321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Wait for mediation to finish</a:t>
            </a:r>
          </a:p>
        </p:txBody>
      </p:sp>
      <p:sp>
        <p:nvSpPr>
          <p:cNvPr id="3" name="Content Placeholder 2"/>
          <p:cNvSpPr>
            <a:spLocks noGrp="1"/>
          </p:cNvSpPr>
          <p:nvPr>
            <p:ph idx="1"/>
          </p:nvPr>
        </p:nvSpPr>
        <p:spPr/>
        <p:txBody>
          <a:bodyPr>
            <a:normAutofit lnSpcReduction="10000"/>
          </a:bodyPr>
          <a:lstStyle/>
          <a:p>
            <a:r>
              <a:rPr lang="en-US" sz="2000" dirty="0"/>
              <a:t>Scatterplots and bootstrapped histograms are shown for the first voxel in each slice.</a:t>
            </a:r>
          </a:p>
          <a:p>
            <a:r>
              <a:rPr lang="en-US" sz="2000" dirty="0"/>
              <a:t>The program will stop when all results over the brain have been run</a:t>
            </a:r>
          </a:p>
          <a:p>
            <a:r>
              <a:rPr lang="en-US" sz="2000" dirty="0"/>
              <a:t>Output is saved in the current (i.e., results) directory in the form of images and a </a:t>
            </a:r>
            <a:r>
              <a:rPr lang="en-US" sz="2000" dirty="0" err="1"/>
              <a:t>mediation_SETUP.mat</a:t>
            </a:r>
            <a:r>
              <a:rPr lang="en-US" sz="2000" dirty="0"/>
              <a:t> file with information about the input variables and options selected.</a:t>
            </a:r>
          </a:p>
        </p:txBody>
      </p:sp>
      <p:pic>
        <p:nvPicPr>
          <p:cNvPr id="4" name="Picture 3" descr="2015-01-10_14-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726450"/>
            <a:ext cx="6933771" cy="4131549"/>
          </a:xfrm>
          <a:prstGeom prst="rect">
            <a:avLst/>
          </a:prstGeom>
        </p:spPr>
      </p:pic>
    </p:spTree>
    <p:extLst>
      <p:ext uri="{BB962C8B-B14F-4D97-AF65-F5344CB8AC3E}">
        <p14:creationId xmlns:p14="http://schemas.microsoft.com/office/powerpoint/2010/main" val="18679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pic>
        <p:nvPicPr>
          <p:cNvPr id="4" name="Picture 3" descr="2015-01-10_14-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31" y="2639648"/>
            <a:ext cx="2804357" cy="4020405"/>
          </a:xfrm>
          <a:prstGeom prst="rect">
            <a:avLst/>
          </a:prstGeom>
        </p:spPr>
      </p:pic>
      <p:sp>
        <p:nvSpPr>
          <p:cNvPr id="5" name="TextBox 4"/>
          <p:cNvSpPr txBox="1"/>
          <p:nvPr/>
        </p:nvSpPr>
        <p:spPr>
          <a:xfrm>
            <a:off x="3562758" y="2990198"/>
            <a:ext cx="4864654" cy="2585323"/>
          </a:xfrm>
          <a:prstGeom prst="rect">
            <a:avLst/>
          </a:prstGeom>
          <a:noFill/>
        </p:spPr>
        <p:txBody>
          <a:bodyPr wrap="square" rtlCol="0">
            <a:spAutoFit/>
          </a:bodyPr>
          <a:lstStyle/>
          <a:p>
            <a:r>
              <a:rPr lang="en-US" dirty="0"/>
              <a:t>Images before results scripts are run:</a:t>
            </a:r>
          </a:p>
          <a:p>
            <a:endParaRPr lang="en-US" dirty="0"/>
          </a:p>
          <a:p>
            <a:r>
              <a:rPr lang="en-US" dirty="0"/>
              <a:t>Effect magnitude images for Path a (X-M), Path b (M-Y), and a*b mediation (X-M-Y)</a:t>
            </a:r>
          </a:p>
          <a:p>
            <a:endParaRPr lang="en-US" dirty="0"/>
          </a:p>
          <a:p>
            <a:r>
              <a:rPr lang="en-US" dirty="0"/>
              <a:t>P-value images for Path a (X-M), Path b (M-Y), and a*b mediation (X-M-Y)</a:t>
            </a:r>
          </a:p>
          <a:p>
            <a:endParaRPr lang="en-US" dirty="0"/>
          </a:p>
          <a:p>
            <a:r>
              <a:rPr lang="en-US" dirty="0" err="1"/>
              <a:t>Mediation_SETUP.mat</a:t>
            </a:r>
            <a:r>
              <a:rPr lang="en-US" dirty="0"/>
              <a:t> : input options and values</a:t>
            </a:r>
          </a:p>
        </p:txBody>
      </p:sp>
    </p:spTree>
    <p:extLst>
      <p:ext uri="{BB962C8B-B14F-4D97-AF65-F5344CB8AC3E}">
        <p14:creationId xmlns:p14="http://schemas.microsoft.com/office/powerpoint/2010/main" val="265748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sp>
        <p:nvSpPr>
          <p:cNvPr id="5" name="TextBox 4"/>
          <p:cNvSpPr txBox="1"/>
          <p:nvPr/>
        </p:nvSpPr>
        <p:spPr>
          <a:xfrm>
            <a:off x="4192442" y="2654133"/>
            <a:ext cx="4864654" cy="646331"/>
          </a:xfrm>
          <a:prstGeom prst="rect">
            <a:avLst/>
          </a:prstGeom>
          <a:noFill/>
        </p:spPr>
        <p:txBody>
          <a:bodyPr wrap="square" rtlCol="0">
            <a:spAutoFit/>
          </a:bodyPr>
          <a:lstStyle/>
          <a:p>
            <a:r>
              <a:rPr lang="en-US" b="1" dirty="0"/>
              <a:t>Images created when results scripts are run:</a:t>
            </a:r>
          </a:p>
          <a:p>
            <a:endParaRPr lang="en-US" b="1" dirty="0"/>
          </a:p>
        </p:txBody>
      </p:sp>
      <p:pic>
        <p:nvPicPr>
          <p:cNvPr id="6" name="Picture 5" descr="2015-01-10_14-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5429"/>
            <a:ext cx="3992748" cy="937427"/>
          </a:xfrm>
          <a:prstGeom prst="rect">
            <a:avLst/>
          </a:prstGeom>
        </p:spPr>
      </p:pic>
      <p:pic>
        <p:nvPicPr>
          <p:cNvPr id="7" name="Picture 6" descr="2015-01-10_14-3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5" y="4460917"/>
            <a:ext cx="3273537" cy="2386433"/>
          </a:xfrm>
          <a:prstGeom prst="rect">
            <a:avLst/>
          </a:prstGeom>
        </p:spPr>
      </p:pic>
      <p:sp>
        <p:nvSpPr>
          <p:cNvPr id="8" name="TextBox 7"/>
          <p:cNvSpPr txBox="1"/>
          <p:nvPr/>
        </p:nvSpPr>
        <p:spPr>
          <a:xfrm>
            <a:off x="3992748" y="3094463"/>
            <a:ext cx="5234950" cy="1477328"/>
          </a:xfrm>
          <a:prstGeom prst="rect">
            <a:avLst/>
          </a:prstGeom>
          <a:noFill/>
        </p:spPr>
        <p:txBody>
          <a:bodyPr wrap="square" rtlCol="0">
            <a:spAutoFit/>
          </a:bodyPr>
          <a:lstStyle/>
          <a:p>
            <a:r>
              <a:rPr lang="en-US" dirty="0"/>
              <a:t>‘Clusters’ file with significant blobs, coordinates, etc.</a:t>
            </a:r>
          </a:p>
          <a:p>
            <a:r>
              <a:rPr lang="en-US" dirty="0"/>
              <a:t>Extracted data for averages for each region</a:t>
            </a:r>
          </a:p>
          <a:p>
            <a:r>
              <a:rPr lang="en-US" dirty="0"/>
              <a:t>Can plot/re-run </a:t>
            </a:r>
            <a:r>
              <a:rPr lang="en-US" dirty="0" err="1"/>
              <a:t>mediation.m</a:t>
            </a:r>
            <a:r>
              <a:rPr lang="en-US" dirty="0"/>
              <a:t> on ROI data (good for display; note circularity issues)</a:t>
            </a:r>
          </a:p>
          <a:p>
            <a:endParaRPr lang="en-US" dirty="0"/>
          </a:p>
        </p:txBody>
      </p:sp>
      <p:sp>
        <p:nvSpPr>
          <p:cNvPr id="9" name="TextBox 8"/>
          <p:cNvSpPr txBox="1"/>
          <p:nvPr/>
        </p:nvSpPr>
        <p:spPr>
          <a:xfrm>
            <a:off x="3992748" y="4460917"/>
            <a:ext cx="5234950" cy="2585323"/>
          </a:xfrm>
          <a:prstGeom prst="rect">
            <a:avLst/>
          </a:prstGeom>
          <a:noFill/>
        </p:spPr>
        <p:txBody>
          <a:bodyPr wrap="square" rtlCol="0">
            <a:spAutoFit/>
          </a:bodyPr>
          <a:lstStyle/>
          <a:p>
            <a:r>
              <a:rPr lang="en-US" dirty="0"/>
              <a:t>Conjunction images for significant path a and b effects</a:t>
            </a:r>
          </a:p>
          <a:p>
            <a:r>
              <a:rPr lang="en-US" dirty="0"/>
              <a:t>These can help with interpretation.</a:t>
            </a:r>
          </a:p>
          <a:p>
            <a:endParaRPr lang="en-US" dirty="0"/>
          </a:p>
          <a:p>
            <a:r>
              <a:rPr lang="en-US" dirty="0"/>
              <a:t>- For positively signed ‘path c’ effect, mediators should have either a </a:t>
            </a:r>
            <a:r>
              <a:rPr lang="en-US" dirty="0" err="1"/>
              <a:t>pos</a:t>
            </a:r>
            <a:r>
              <a:rPr lang="en-US" dirty="0"/>
              <a:t> and b </a:t>
            </a:r>
            <a:r>
              <a:rPr lang="en-US" dirty="0" err="1"/>
              <a:t>pos</a:t>
            </a:r>
            <a:r>
              <a:rPr lang="en-US" dirty="0"/>
              <a:t> or a </a:t>
            </a:r>
            <a:r>
              <a:rPr lang="en-US" dirty="0" err="1"/>
              <a:t>neg</a:t>
            </a:r>
            <a:r>
              <a:rPr lang="en-US" dirty="0"/>
              <a:t> and b </a:t>
            </a:r>
            <a:r>
              <a:rPr lang="en-US" dirty="0" err="1"/>
              <a:t>neg</a:t>
            </a:r>
            <a:r>
              <a:rPr lang="en-US" dirty="0"/>
              <a:t> (a*b is positive)</a:t>
            </a:r>
          </a:p>
          <a:p>
            <a:r>
              <a:rPr lang="en-US" dirty="0"/>
              <a:t>- For negatively signed mediators, a*b should be negative</a:t>
            </a:r>
          </a:p>
          <a:p>
            <a:endParaRPr lang="en-US" dirty="0"/>
          </a:p>
        </p:txBody>
      </p:sp>
      <p:cxnSp>
        <p:nvCxnSpPr>
          <p:cNvPr id="11" name="Straight Arrow Connector 10"/>
          <p:cNvCxnSpPr/>
          <p:nvPr/>
        </p:nvCxnSpPr>
        <p:spPr>
          <a:xfrm flipH="1">
            <a:off x="3518573" y="3500862"/>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18573" y="482226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1-10_14-3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32"/>
            <a:ext cx="5556771" cy="3153468"/>
          </a:xfrm>
          <a:prstGeom prst="rect">
            <a:avLst/>
          </a:prstGeom>
        </p:spPr>
      </p:pic>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mediation_brain_results_all_script.m</a:t>
            </a:r>
            <a:endParaRPr lang="en-US" sz="2000" dirty="0"/>
          </a:p>
          <a:p>
            <a:endParaRPr lang="en-US" sz="2000" dirty="0"/>
          </a:p>
        </p:txBody>
      </p:sp>
      <p:sp>
        <p:nvSpPr>
          <p:cNvPr id="5" name="TextBox 4"/>
          <p:cNvSpPr txBox="1"/>
          <p:nvPr/>
        </p:nvSpPr>
        <p:spPr>
          <a:xfrm>
            <a:off x="5744489" y="2343866"/>
            <a:ext cx="3163509" cy="923330"/>
          </a:xfrm>
          <a:prstGeom prst="rect">
            <a:avLst/>
          </a:prstGeom>
          <a:noFill/>
        </p:spPr>
        <p:txBody>
          <a:bodyPr wrap="square" rtlCol="0">
            <a:spAutoFit/>
          </a:bodyPr>
          <a:lstStyle/>
          <a:p>
            <a:r>
              <a:rPr lang="en-US" dirty="0"/>
              <a:t>Images created when results scripts are run:</a:t>
            </a:r>
          </a:p>
          <a:p>
            <a:endParaRPr lang="en-US" dirty="0"/>
          </a:p>
        </p:txBody>
      </p:sp>
      <p:pic>
        <p:nvPicPr>
          <p:cNvPr id="8" name="Picture 7" descr="2015-01-10_14-3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0878"/>
            <a:ext cx="6013971" cy="671535"/>
          </a:xfrm>
          <a:prstGeom prst="rect">
            <a:avLst/>
          </a:prstGeom>
        </p:spPr>
      </p:pic>
      <p:sp>
        <p:nvSpPr>
          <p:cNvPr id="9" name="TextBox 8"/>
          <p:cNvSpPr txBox="1"/>
          <p:nvPr/>
        </p:nvSpPr>
        <p:spPr>
          <a:xfrm>
            <a:off x="5744489" y="3325268"/>
            <a:ext cx="3163509" cy="923330"/>
          </a:xfrm>
          <a:prstGeom prst="rect">
            <a:avLst/>
          </a:prstGeom>
          <a:noFill/>
        </p:spPr>
        <p:txBody>
          <a:bodyPr wrap="square" rtlCol="0">
            <a:spAutoFit/>
          </a:bodyPr>
          <a:lstStyle/>
          <a:p>
            <a:r>
              <a:rPr lang="en-US" dirty="0"/>
              <a:t>Images of montages of significant regions for each path</a:t>
            </a:r>
          </a:p>
          <a:p>
            <a:endParaRPr lang="en-US" dirty="0"/>
          </a:p>
        </p:txBody>
      </p:sp>
      <p:sp>
        <p:nvSpPr>
          <p:cNvPr id="10" name="TextBox 9"/>
          <p:cNvSpPr txBox="1"/>
          <p:nvPr/>
        </p:nvSpPr>
        <p:spPr>
          <a:xfrm>
            <a:off x="6013971" y="5940878"/>
            <a:ext cx="2894027" cy="923330"/>
          </a:xfrm>
          <a:prstGeom prst="rect">
            <a:avLst/>
          </a:prstGeom>
          <a:noFill/>
        </p:spPr>
        <p:txBody>
          <a:bodyPr wrap="square" rtlCol="0">
            <a:spAutoFit/>
          </a:bodyPr>
          <a:lstStyle/>
          <a:p>
            <a:r>
              <a:rPr lang="en-US" dirty="0"/>
              <a:t>Tables of significant results for each path</a:t>
            </a:r>
          </a:p>
          <a:p>
            <a:endParaRPr lang="en-US" dirty="0"/>
          </a:p>
        </p:txBody>
      </p:sp>
      <p:cxnSp>
        <p:nvCxnSpPr>
          <p:cNvPr id="11" name="Straight Arrow Connector 10"/>
          <p:cNvCxnSpPr/>
          <p:nvPr/>
        </p:nvCxnSpPr>
        <p:spPr>
          <a:xfrm flipH="1">
            <a:off x="5270314" y="356950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7494" y="6160831"/>
            <a:ext cx="1036478" cy="137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88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9b: Batch results</a:t>
            </a:r>
          </a:p>
        </p:txBody>
      </p:sp>
      <p:sp>
        <p:nvSpPr>
          <p:cNvPr id="3" name="Content Placeholder 2"/>
          <p:cNvSpPr>
            <a:spLocks noGrp="1"/>
          </p:cNvSpPr>
          <p:nvPr>
            <p:ph idx="1"/>
          </p:nvPr>
        </p:nvSpPr>
        <p:spPr/>
        <p:txBody>
          <a:bodyPr>
            <a:normAutofit/>
          </a:bodyPr>
          <a:lstStyle/>
          <a:p>
            <a:r>
              <a:rPr lang="en-US" sz="2000" dirty="0"/>
              <a:t>The movie below shows you several major options</a:t>
            </a:r>
          </a:p>
        </p:txBody>
      </p:sp>
      <p:pic>
        <p:nvPicPr>
          <p:cNvPr id="4" name="Mediation_brain_results_movi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6990" y="1776462"/>
            <a:ext cx="6775382" cy="5081537"/>
          </a:xfrm>
          <a:prstGeom prst="rect">
            <a:avLst/>
          </a:prstGeom>
        </p:spPr>
      </p:pic>
    </p:spTree>
    <p:extLst>
      <p:ext uri="{BB962C8B-B14F-4D97-AF65-F5344CB8AC3E}">
        <p14:creationId xmlns:p14="http://schemas.microsoft.com/office/powerpoint/2010/main" val="2880294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a:t>Here is a sample of papers using the M3 mediation toolbox. </a:t>
            </a:r>
            <a:r>
              <a:rPr lang="en-US" sz="1600" dirty="0"/>
              <a:t>If you know of others we should include, please let us know!</a:t>
            </a:r>
            <a:br>
              <a:rPr lang="en-US" sz="1600" dirty="0"/>
            </a:br>
            <a:endParaRPr lang="en-US" sz="1600" dirty="0"/>
          </a:p>
        </p:txBody>
      </p:sp>
      <p:sp>
        <p:nvSpPr>
          <p:cNvPr id="5" name="Rectangle 4"/>
          <p:cNvSpPr/>
          <p:nvPr/>
        </p:nvSpPr>
        <p:spPr>
          <a:xfrm>
            <a:off x="232541" y="971236"/>
            <a:ext cx="8678917" cy="5216813"/>
          </a:xfrm>
          <a:prstGeom prst="rect">
            <a:avLst/>
          </a:prstGeom>
        </p:spPr>
        <p:txBody>
          <a:bodyPr wrap="square">
            <a:spAutoFit/>
          </a:bodyPr>
          <a:lstStyle/>
          <a:p>
            <a:r>
              <a:rPr lang="en-US" sz="900" dirty="0"/>
              <a:t>Atlas, L. Y., Bolger, N., Lindquist, M. A., &amp; Wager, T. D. (2010). Brain mediators of predictive cue effects on perceived pain. </a:t>
            </a:r>
            <a:r>
              <a:rPr lang="en-US" sz="900" i="1" dirty="0"/>
              <a:t>J </a:t>
            </a:r>
            <a:r>
              <a:rPr lang="en-US" sz="900" i="1" dirty="0" err="1"/>
              <a:t>Neurosci</a:t>
            </a:r>
            <a:r>
              <a:rPr lang="en-US" sz="900" i="1" dirty="0"/>
              <a:t>, 30</a:t>
            </a:r>
            <a:r>
              <a:rPr lang="en-US" sz="900" dirty="0"/>
              <a:t>(39), 12964-12977. doi:10.1523/JNEUROSCI.0057-10.2010</a:t>
            </a:r>
          </a:p>
          <a:p>
            <a:r>
              <a:rPr lang="en-US" sz="900" dirty="0"/>
              <a:t>Atlas, L. Y., Lindquist, M. A., Bolger, N., &amp; Wager, T. D. (2014). Brain mediators of the effects of noxious heat on pain. </a:t>
            </a:r>
            <a:r>
              <a:rPr lang="en-US" sz="900" i="1" dirty="0"/>
              <a:t>Pain, 155</a:t>
            </a:r>
            <a:r>
              <a:rPr lang="en-US" sz="900" dirty="0"/>
              <a:t>(8), 1632-1648. doi:10.1016/j.pain.2014.05.015</a:t>
            </a:r>
          </a:p>
          <a:p>
            <a:r>
              <a:rPr lang="en-US" sz="900" dirty="0" err="1"/>
              <a:t>Buhle</a:t>
            </a:r>
            <a:r>
              <a:rPr lang="en-US" sz="900" dirty="0"/>
              <a:t>, J., &amp; Wager, T. D. (2010). Performance-dependent inhibition of pain by an executive working memory task. </a:t>
            </a:r>
            <a:r>
              <a:rPr lang="en-US" sz="900" i="1" dirty="0"/>
              <a:t>Pain, 149</a:t>
            </a:r>
            <a:r>
              <a:rPr lang="en-US" sz="900" dirty="0"/>
              <a:t>(1), 19-26. doi:10.1016/j.pain.2009.10.027</a:t>
            </a:r>
          </a:p>
          <a:p>
            <a:r>
              <a:rPr lang="en-US" sz="900" dirty="0"/>
              <a:t>Chen, C., Yang, C.-Y., &amp; Cheng, Y. (2012). Sensorimotor resonance is an outcome but not a platform to anticipating harm to others. </a:t>
            </a:r>
            <a:r>
              <a:rPr lang="en-US" sz="900" i="1" dirty="0"/>
              <a:t>Social neuroscience, 7</a:t>
            </a:r>
            <a:r>
              <a:rPr lang="en-US" sz="900" dirty="0"/>
              <a:t>(6), 578-590. </a:t>
            </a:r>
          </a:p>
          <a:p>
            <a:r>
              <a:rPr lang="en-US" sz="900" dirty="0" err="1"/>
              <a:t>Cremers</a:t>
            </a:r>
            <a:r>
              <a:rPr lang="en-US" sz="900" dirty="0"/>
              <a:t>, H. R., Veer, I. M., </a:t>
            </a:r>
            <a:r>
              <a:rPr lang="en-US" sz="900" dirty="0" err="1"/>
              <a:t>Spinhoven</a:t>
            </a:r>
            <a:r>
              <a:rPr lang="en-US" sz="900" dirty="0"/>
              <a:t>, P., </a:t>
            </a:r>
            <a:r>
              <a:rPr lang="en-US" sz="900" dirty="0" err="1"/>
              <a:t>Rombouts</a:t>
            </a:r>
            <a:r>
              <a:rPr lang="en-US" sz="900" dirty="0"/>
              <a:t>, S. A., </a:t>
            </a:r>
            <a:r>
              <a:rPr lang="en-US" sz="900" dirty="0" err="1"/>
              <a:t>Yarkoni</a:t>
            </a:r>
            <a:r>
              <a:rPr lang="en-US" sz="900" dirty="0"/>
              <a:t>, T., Wager, T. D., &amp; </a:t>
            </a:r>
            <a:r>
              <a:rPr lang="en-US" sz="900" dirty="0" err="1"/>
              <a:t>Roelofs</a:t>
            </a:r>
            <a:r>
              <a:rPr lang="en-US" sz="900" dirty="0"/>
              <a:t>, K. (2015). Altered cortical-amygdala coupling in social anxiety disorder during the anticipation of giving a public speech. </a:t>
            </a:r>
            <a:r>
              <a:rPr lang="en-US" sz="900" i="1" dirty="0" err="1"/>
              <a:t>Psychol</a:t>
            </a:r>
            <a:r>
              <a:rPr lang="en-US" sz="900" i="1" dirty="0"/>
              <a:t> Med, 45</a:t>
            </a:r>
            <a:r>
              <a:rPr lang="en-US" sz="900" dirty="0"/>
              <a:t>(7), 1521-1529. doi:10.1017/S0033291714002657</a:t>
            </a:r>
          </a:p>
          <a:p>
            <a:r>
              <a:rPr lang="en-US" sz="900" dirty="0"/>
              <a:t>Denny, B. T., </a:t>
            </a:r>
            <a:r>
              <a:rPr lang="en-US" sz="900" dirty="0" err="1"/>
              <a:t>Ochsner</a:t>
            </a:r>
            <a:r>
              <a:rPr lang="en-US" sz="900" dirty="0"/>
              <a:t>, K. N., Weber, J., &amp; Wager, T. D. (2014). Anticipatory brain activity predicts the success or failure of subsequent emotion regulation. </a:t>
            </a:r>
            <a:r>
              <a:rPr lang="en-US" sz="900" i="1" dirty="0"/>
              <a:t>Social cognitive and affective neuroscience, 9</a:t>
            </a:r>
            <a:r>
              <a:rPr lang="en-US" sz="900" dirty="0"/>
              <a:t>(4), 403-411. doi:10.1093/scan/nss148</a:t>
            </a:r>
          </a:p>
          <a:p>
            <a:r>
              <a:rPr lang="en-US" sz="900" dirty="0"/>
              <a:t>Fan, Y.-T., Chen, C., Chen, S.-C., </a:t>
            </a:r>
            <a:r>
              <a:rPr lang="en-US" sz="900" dirty="0" err="1"/>
              <a:t>Decety</a:t>
            </a:r>
            <a:r>
              <a:rPr lang="en-US" sz="900" dirty="0"/>
              <a:t>, J., &amp; Cheng, Y. (2014). Empathic arousal and social understanding in individuals with autism: evidence from fMRI and ERP measurements. </a:t>
            </a:r>
            <a:r>
              <a:rPr lang="en-US" sz="900" i="1" dirty="0"/>
              <a:t>Social cognitive and affective neuroscience, 9</a:t>
            </a:r>
            <a:r>
              <a:rPr lang="en-US" sz="900" dirty="0"/>
              <a:t>(8), 1203-1213. </a:t>
            </a:r>
          </a:p>
          <a:p>
            <a:r>
              <a:rPr lang="en-US" sz="900" dirty="0"/>
              <a:t>Johnston, N. E., Atlas, L. Y., &amp; Wager, T. D. (2012). Opposing effects of expectancy and somatic focus on pain. </a:t>
            </a:r>
            <a:r>
              <a:rPr lang="en-US" sz="900" i="1" dirty="0" err="1"/>
              <a:t>PLoS</a:t>
            </a:r>
            <a:r>
              <a:rPr lang="en-US" sz="900" i="1" dirty="0"/>
              <a:t> One, 7</a:t>
            </a:r>
            <a:r>
              <a:rPr lang="en-US" sz="900" dirty="0"/>
              <a:t>(6), e38854. doi:10.1371/journal.pone.0038854</a:t>
            </a:r>
          </a:p>
          <a:p>
            <a:r>
              <a:rPr lang="en-US" sz="900" dirty="0" err="1"/>
              <a:t>Kober</a:t>
            </a:r>
            <a:r>
              <a:rPr lang="en-US" sz="900" dirty="0"/>
              <a:t>, H., Barrett, L. F., Joseph, J., Bliss-Moreau, E., Lindquist, K., &amp; Wager, T. D. (2008). Functional grouping and cortical-subcortical interactions in emotion: A meta-analysis of neuroimaging studies. </a:t>
            </a:r>
            <a:r>
              <a:rPr lang="en-US" sz="900" i="1" dirty="0" err="1"/>
              <a:t>NeuroImage</a:t>
            </a:r>
            <a:r>
              <a:rPr lang="en-US" sz="900" i="1" dirty="0"/>
              <a:t>, 42</a:t>
            </a:r>
            <a:r>
              <a:rPr lang="en-US" sz="900" dirty="0"/>
              <a:t>, 998-1031. </a:t>
            </a:r>
          </a:p>
          <a:p>
            <a:r>
              <a:rPr lang="en-US" sz="900" dirty="0" err="1"/>
              <a:t>Kober</a:t>
            </a:r>
            <a:r>
              <a:rPr lang="en-US" sz="900" dirty="0"/>
              <a:t>, H., Mende-</a:t>
            </a:r>
            <a:r>
              <a:rPr lang="en-US" sz="900" dirty="0" err="1"/>
              <a:t>Siedlecki</a:t>
            </a:r>
            <a:r>
              <a:rPr lang="en-US" sz="900" dirty="0"/>
              <a:t>, P., </a:t>
            </a:r>
            <a:r>
              <a:rPr lang="en-US" sz="900" dirty="0" err="1"/>
              <a:t>Kross</a:t>
            </a:r>
            <a:r>
              <a:rPr lang="en-US" sz="900" dirty="0"/>
              <a:t>, E. F., Weber, J., </a:t>
            </a:r>
            <a:r>
              <a:rPr lang="en-US" sz="900" dirty="0" err="1"/>
              <a:t>Mischel</a:t>
            </a:r>
            <a:r>
              <a:rPr lang="en-US" sz="900" dirty="0"/>
              <a:t>, W., Hart, C. L., &amp; </a:t>
            </a:r>
            <a:r>
              <a:rPr lang="en-US" sz="900" dirty="0" err="1"/>
              <a:t>Ochsner</a:t>
            </a:r>
            <a:r>
              <a:rPr lang="en-US" sz="900" dirty="0"/>
              <a:t>, K. N. (2010). Prefrontal–striatal pathway underlies cognitive regulation of craving. </a:t>
            </a:r>
            <a:r>
              <a:rPr lang="en-US" sz="900" i="1" dirty="0"/>
              <a:t>Proceedings of the National Academy of Sciences, 107</a:t>
            </a:r>
            <a:r>
              <a:rPr lang="en-US" sz="900" dirty="0"/>
              <a:t>(33), 14811-14816. </a:t>
            </a:r>
          </a:p>
          <a:p>
            <a:r>
              <a:rPr lang="en-US" sz="900" dirty="0" err="1"/>
              <a:t>Krawitz</a:t>
            </a:r>
            <a:r>
              <a:rPr lang="en-US" sz="900" dirty="0"/>
              <a:t>, A., </a:t>
            </a:r>
            <a:r>
              <a:rPr lang="en-US" sz="900" dirty="0" err="1"/>
              <a:t>Fukunaga</a:t>
            </a:r>
            <a:r>
              <a:rPr lang="en-US" sz="900" dirty="0"/>
              <a:t>, R., &amp; Brown, J. W. (2010). Anterior insula activity predicts the influence of positively framed messages on decision making. </a:t>
            </a:r>
            <a:r>
              <a:rPr lang="en-US" sz="900" i="1" dirty="0"/>
              <a:t>Cognitive, Affective, &amp; Behavioral Neuroscience, 10</a:t>
            </a:r>
            <a:r>
              <a:rPr lang="en-US" sz="900" dirty="0"/>
              <a:t>(3), 392-405. </a:t>
            </a:r>
          </a:p>
          <a:p>
            <a:r>
              <a:rPr lang="en-US" sz="900" dirty="0"/>
              <a:t>Lim, S.-L., </a:t>
            </a:r>
            <a:r>
              <a:rPr lang="en-US" sz="900" dirty="0" err="1"/>
              <a:t>Padmala</a:t>
            </a:r>
            <a:r>
              <a:rPr lang="en-US" sz="900" dirty="0"/>
              <a:t>, S., &amp; Pessoa, L. (2009). Segregating the significant from the mundane on a moment-to-moment basis via direct and indirect amygdala contributions. </a:t>
            </a:r>
            <a:r>
              <a:rPr lang="en-US" sz="900" i="1" dirty="0"/>
              <a:t>Proceedings of the National Academy of Sciences, 106</a:t>
            </a:r>
            <a:r>
              <a:rPr lang="en-US" sz="900" dirty="0"/>
              <a:t>(39), 16841-16846. </a:t>
            </a:r>
          </a:p>
          <a:p>
            <a:r>
              <a:rPr lang="en-US" sz="900" dirty="0" err="1"/>
              <a:t>López-Solà</a:t>
            </a:r>
            <a:r>
              <a:rPr lang="en-US" sz="900" dirty="0"/>
              <a:t>, M., Woo, C.-W., </a:t>
            </a:r>
            <a:r>
              <a:rPr lang="en-US" sz="900" dirty="0" err="1"/>
              <a:t>Pujol</a:t>
            </a:r>
            <a:r>
              <a:rPr lang="en-US" sz="900" dirty="0"/>
              <a:t>, J., Deus, J., Harrison, B. J., </a:t>
            </a:r>
            <a:r>
              <a:rPr lang="en-US" sz="900" dirty="0" err="1"/>
              <a:t>Monfort</a:t>
            </a:r>
            <a:r>
              <a:rPr lang="en-US" sz="900" dirty="0"/>
              <a:t>, J., &amp; Wager, T. D. (2016). Towards a neurophysiological signature for fibromyalgia. </a:t>
            </a:r>
            <a:r>
              <a:rPr lang="en-US" sz="900" i="1" dirty="0"/>
              <a:t>Pain</a:t>
            </a:r>
            <a:r>
              <a:rPr lang="en-US" sz="900" dirty="0"/>
              <a:t>. </a:t>
            </a:r>
          </a:p>
          <a:p>
            <a:r>
              <a:rPr lang="en-US" sz="900" dirty="0"/>
              <a:t>Schneider, S., Peters, J., Bromberg, U., </a:t>
            </a:r>
            <a:r>
              <a:rPr lang="en-US" sz="900" dirty="0" err="1"/>
              <a:t>Brassen</a:t>
            </a:r>
            <a:r>
              <a:rPr lang="en-US" sz="900" dirty="0"/>
              <a:t>, S., </a:t>
            </a:r>
            <a:r>
              <a:rPr lang="en-US" sz="900" dirty="0" err="1"/>
              <a:t>Miedl</a:t>
            </a:r>
            <a:r>
              <a:rPr lang="en-US" sz="900" dirty="0"/>
              <a:t>, S. F., </a:t>
            </a:r>
            <a:r>
              <a:rPr lang="en-US" sz="900" dirty="0" err="1"/>
              <a:t>Banaschewski</a:t>
            </a:r>
            <a:r>
              <a:rPr lang="en-US" sz="900" dirty="0"/>
              <a:t>, T., . . . </a:t>
            </a:r>
            <a:r>
              <a:rPr lang="en-US" sz="900" dirty="0" err="1"/>
              <a:t>Garavan</a:t>
            </a:r>
            <a:r>
              <a:rPr lang="en-US" sz="900" dirty="0"/>
              <a:t>, H. (2012). Risk taking and the adolescent reward system: a potential common link to substance abuse. </a:t>
            </a:r>
            <a:r>
              <a:rPr lang="en-US" sz="900" i="1" dirty="0"/>
              <a:t>American Journal of Psychiatry</a:t>
            </a:r>
            <a:r>
              <a:rPr lang="en-US" sz="900" dirty="0"/>
              <a:t>. </a:t>
            </a:r>
          </a:p>
          <a:p>
            <a:r>
              <a:rPr lang="en-US" sz="900" dirty="0" err="1"/>
              <a:t>Vachon-Presseau</a:t>
            </a:r>
            <a:r>
              <a:rPr lang="en-US" sz="900" dirty="0"/>
              <a:t>, E., Roy, M., Woo, C.-W., Kunz, M., Martel, M.-O., Sullivan, M. J., . . . </a:t>
            </a:r>
            <a:r>
              <a:rPr lang="en-US" sz="900" dirty="0" err="1"/>
              <a:t>Rainville</a:t>
            </a:r>
            <a:r>
              <a:rPr lang="en-US" sz="900" dirty="0"/>
              <a:t>, P. (2016). Multiple faces of pain: Effects of chronic pain on the brain regulation of facial expression. </a:t>
            </a:r>
            <a:r>
              <a:rPr lang="en-US" sz="900" i="1" dirty="0"/>
              <a:t>Pain</a:t>
            </a:r>
            <a:r>
              <a:rPr lang="en-US" sz="900" dirty="0"/>
              <a:t>. </a:t>
            </a:r>
          </a:p>
          <a:p>
            <a:r>
              <a:rPr lang="en-US" sz="900" dirty="0"/>
              <a:t>van </a:t>
            </a:r>
            <a:r>
              <a:rPr lang="en-US" sz="900" dirty="0" err="1"/>
              <a:t>Ast</a:t>
            </a:r>
            <a:r>
              <a:rPr lang="en-US" sz="900" dirty="0"/>
              <a:t>, V. A., Spicer, J., Smith, E. E., </a:t>
            </a:r>
            <a:r>
              <a:rPr lang="en-US" sz="900" dirty="0" err="1"/>
              <a:t>Schmer-Galunder</a:t>
            </a:r>
            <a:r>
              <a:rPr lang="en-US" sz="900" dirty="0"/>
              <a:t>, S., </a:t>
            </a:r>
            <a:r>
              <a:rPr lang="en-US" sz="900" dirty="0" err="1"/>
              <a:t>Liberzon</a:t>
            </a:r>
            <a:r>
              <a:rPr lang="en-US" sz="900" dirty="0"/>
              <a:t>, I., Abelson, J. L., &amp; Wager, T. D. (2016). Brain Mechanisms of Social Threat Effects on Working Memory. </a:t>
            </a:r>
            <a:r>
              <a:rPr lang="en-US" sz="900" i="1" dirty="0"/>
              <a:t>Cerebral cortex, 26</a:t>
            </a:r>
            <a:r>
              <a:rPr lang="en-US" sz="900" dirty="0"/>
              <a:t>(2), 544-556. doi:10.1093/</a:t>
            </a:r>
            <a:r>
              <a:rPr lang="en-US" sz="900" dirty="0" err="1"/>
              <a:t>cercor</a:t>
            </a:r>
            <a:r>
              <a:rPr lang="en-US" sz="900" dirty="0"/>
              <a:t>/bhu206</a:t>
            </a:r>
          </a:p>
          <a:p>
            <a:r>
              <a:rPr lang="en-US" sz="900" dirty="0"/>
              <a:t>Wager, T. D., Davidson, M. L., Hughes, B. L., Lindquist, M. A., &amp; </a:t>
            </a:r>
            <a:r>
              <a:rPr lang="en-US" sz="900" dirty="0" err="1"/>
              <a:t>Ochsner</a:t>
            </a:r>
            <a:r>
              <a:rPr lang="en-US" sz="900" dirty="0"/>
              <a:t>, K. N. (2008). Prefrontal-subcortical pathways mediating successful emotion regulation. </a:t>
            </a:r>
            <a:r>
              <a:rPr lang="en-US" sz="900" i="1" dirty="0"/>
              <a:t>Neuron, 59</a:t>
            </a:r>
            <a:r>
              <a:rPr lang="en-US" sz="900" dirty="0"/>
              <a:t>(6), 1037-1050. doi:10.1016/j.neuron.2008.09.006</a:t>
            </a:r>
          </a:p>
          <a:p>
            <a:r>
              <a:rPr lang="en-US" sz="900" dirty="0"/>
              <a:t>Wager, T. D., van </a:t>
            </a:r>
            <a:r>
              <a:rPr lang="en-US" sz="900" dirty="0" err="1"/>
              <a:t>Ast</a:t>
            </a:r>
            <a:r>
              <a:rPr lang="en-US" sz="900" dirty="0"/>
              <a:t>, V. A., Hughes, B. L., Davidson, M. L., Lindquist, M. A., &amp; </a:t>
            </a:r>
            <a:r>
              <a:rPr lang="en-US" sz="900" dirty="0" err="1"/>
              <a:t>Ochsner</a:t>
            </a:r>
            <a:r>
              <a:rPr lang="en-US" sz="900" dirty="0"/>
              <a:t>, K. N. (2009). Brain mediators of cardiovascular responses to social threat, Part II: Prefrontal-subcortical pathways and relationship with anxiety. </a:t>
            </a:r>
            <a:r>
              <a:rPr lang="en-US" sz="900" i="1" dirty="0" err="1"/>
              <a:t>NeuroImage</a:t>
            </a:r>
            <a:r>
              <a:rPr lang="en-US" sz="900" i="1" dirty="0"/>
              <a:t>, 47</a:t>
            </a:r>
            <a:r>
              <a:rPr lang="en-US" sz="900" dirty="0"/>
              <a:t>, 836-851. </a:t>
            </a:r>
          </a:p>
          <a:p>
            <a:r>
              <a:rPr lang="en-US" sz="900" dirty="0"/>
              <a:t>Wager, T. D., Waugh, C. E., Lindquist, M., Noll, D. C., Fredrickson, B. L., &amp; Taylor, S. F. (2009). Brain mediators of cardiovascular responses to social threat, Part I: Reciprocal dorsal and ventral sub-regions of the medial prefrontal cortex and heart-rate reactivity. </a:t>
            </a:r>
            <a:r>
              <a:rPr lang="en-US" sz="900" i="1" dirty="0" err="1"/>
              <a:t>NeuroImage</a:t>
            </a:r>
            <a:r>
              <a:rPr lang="en-US" sz="900" i="1" dirty="0"/>
              <a:t>, 47</a:t>
            </a:r>
            <a:r>
              <a:rPr lang="en-US" sz="900" dirty="0"/>
              <a:t>, 821-835. </a:t>
            </a:r>
          </a:p>
          <a:p>
            <a:r>
              <a:rPr lang="en-US" sz="900" dirty="0"/>
              <a:t>Woo, C. W., Roy, M., </a:t>
            </a:r>
            <a:r>
              <a:rPr lang="en-US" sz="900" dirty="0" err="1"/>
              <a:t>Buhle</a:t>
            </a:r>
            <a:r>
              <a:rPr lang="en-US" sz="900" dirty="0"/>
              <a:t>, J. T., &amp; Wager, T. D. (2015). Distinct brain systems mediate the effects of nociceptive input and self-regulation on pain. </a:t>
            </a:r>
            <a:r>
              <a:rPr lang="en-US" sz="900" i="1" dirty="0" err="1"/>
              <a:t>PLoS</a:t>
            </a:r>
            <a:r>
              <a:rPr lang="en-US" sz="900" i="1" dirty="0"/>
              <a:t> biology, 13</a:t>
            </a:r>
            <a:r>
              <a:rPr lang="en-US" sz="900" dirty="0"/>
              <a:t>(1), e1002036. doi:10.1371/journal.pbio.1002036</a:t>
            </a:r>
          </a:p>
          <a:p>
            <a:r>
              <a:rPr lang="en-US" sz="900" dirty="0"/>
              <a:t>Yamamoto, D. J., Woo, C. W., Wager, T. D., </a:t>
            </a:r>
            <a:r>
              <a:rPr lang="en-US" sz="900" dirty="0" err="1"/>
              <a:t>Regner</a:t>
            </a:r>
            <a:r>
              <a:rPr lang="en-US" sz="900" dirty="0"/>
              <a:t>, M. F., &amp; Tanabe, J. (2015). Influence of dorsolateral prefrontal cortex and ventral striatum on risk avoidance in addiction: a mediation analysis. </a:t>
            </a:r>
            <a:r>
              <a:rPr lang="en-US" sz="900" i="1" dirty="0"/>
              <a:t>Drug Alcohol Depend, 149</a:t>
            </a:r>
            <a:r>
              <a:rPr lang="en-US" sz="900" dirty="0"/>
              <a:t>, 10-17. doi:10.1016/j.drugalcdep.2014.12.026</a:t>
            </a:r>
          </a:p>
        </p:txBody>
      </p:sp>
    </p:spTree>
    <p:extLst>
      <p:ext uri="{BB962C8B-B14F-4D97-AF65-F5344CB8AC3E}">
        <p14:creationId xmlns:p14="http://schemas.microsoft.com/office/powerpoint/2010/main" val="1512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Citing the mediation toolbox</a:t>
            </a:r>
          </a:p>
        </p:txBody>
      </p:sp>
      <p:sp>
        <p:nvSpPr>
          <p:cNvPr id="4" name="Rectangle 3"/>
          <p:cNvSpPr/>
          <p:nvPr/>
        </p:nvSpPr>
        <p:spPr>
          <a:xfrm>
            <a:off x="567559" y="523846"/>
            <a:ext cx="8229600" cy="4247317"/>
          </a:xfrm>
          <a:prstGeom prst="rect">
            <a:avLst/>
          </a:prstGeom>
        </p:spPr>
        <p:txBody>
          <a:bodyPr wrap="square">
            <a:spAutoFit/>
          </a:bodyPr>
          <a:lstStyle/>
          <a:p>
            <a:endParaRPr lang="en-US" dirty="0"/>
          </a:p>
          <a:p>
            <a:r>
              <a:rPr lang="en-US" dirty="0"/>
              <a:t>The key papers describing the toolbox are below.  It would be helpful to cite these papers when using the M3 toolbox.  The manuscripts and supplementary information contain fairly complete descriptions of the model and statistical procedures used.</a:t>
            </a:r>
          </a:p>
          <a:p>
            <a:endParaRPr lang="en-US" dirty="0"/>
          </a:p>
          <a:p>
            <a:r>
              <a:rPr lang="en-US" dirty="0"/>
              <a:t>Wager, T. D., Davidson, M. L., Hughes, B. L., Lindquist, M. A., &amp; </a:t>
            </a:r>
            <a:r>
              <a:rPr lang="en-US" dirty="0" err="1"/>
              <a:t>Ochsner</a:t>
            </a:r>
            <a:r>
              <a:rPr lang="en-US" dirty="0"/>
              <a:t>, K. N. (2008). Prefrontal-subcortical pathways mediating successful emotion regulation. Neuron, 59(6), 1037-1050. doi:10.1016/j.neuron.2008.09.006</a:t>
            </a:r>
          </a:p>
          <a:p>
            <a:endParaRPr lang="en-US" dirty="0"/>
          </a:p>
          <a:p>
            <a:r>
              <a:rPr lang="en-US" dirty="0"/>
              <a:t>Wager, T. D., Waugh, C. E., Lindquist, M., Noll, D. C., Fredrickson, B. L., &amp; Taylor, S. F. (2009). Brain mediators of cardiovascular responses to social threat, Part I: Reciprocal dorsal and ventral sub-regions of the medial prefrontal cortex and heart-rate reactivity. </a:t>
            </a:r>
            <a:r>
              <a:rPr lang="en-US" dirty="0" err="1"/>
              <a:t>NeuroImage</a:t>
            </a:r>
            <a:r>
              <a:rPr lang="en-US" dirty="0"/>
              <a:t>, 47, 821-835. </a:t>
            </a:r>
          </a:p>
          <a:p>
            <a:endParaRPr lang="en-US" dirty="0"/>
          </a:p>
          <a:p>
            <a:r>
              <a:rPr lang="en-US" dirty="0"/>
              <a:t>For a sample of other papers, please see slides at the end of this presentation.</a:t>
            </a:r>
          </a:p>
        </p:txBody>
      </p:sp>
      <p:sp>
        <p:nvSpPr>
          <p:cNvPr id="5" name="TextBox 4"/>
          <p:cNvSpPr txBox="1"/>
          <p:nvPr/>
        </p:nvSpPr>
        <p:spPr>
          <a:xfrm>
            <a:off x="567559" y="4934607"/>
            <a:ext cx="7835462" cy="1754326"/>
          </a:xfrm>
          <a:prstGeom prst="rect">
            <a:avLst/>
          </a:prstGeom>
          <a:noFill/>
        </p:spPr>
        <p:txBody>
          <a:bodyPr wrap="square" rtlCol="0">
            <a:spAutoFit/>
          </a:bodyPr>
          <a:lstStyle/>
          <a:p>
            <a:r>
              <a:rPr lang="en-US" dirty="0"/>
              <a:t>This toolbox was developed under a grant from the U.S. National Science Foundation (NSF).  Please cite Grant NSF 0631637. “Multilevel mediation techniques for fMRI.”</a:t>
            </a:r>
          </a:p>
          <a:p>
            <a:endParaRPr lang="en-US" dirty="0"/>
          </a:p>
          <a:p>
            <a:r>
              <a:rPr lang="en-US" dirty="0"/>
              <a:t>Thank you!</a:t>
            </a:r>
          </a:p>
          <a:p>
            <a:endParaRPr lang="en-US" dirty="0"/>
          </a:p>
        </p:txBody>
      </p:sp>
    </p:spTree>
    <p:extLst>
      <p:ext uri="{BB962C8B-B14F-4D97-AF65-F5344CB8AC3E}">
        <p14:creationId xmlns:p14="http://schemas.microsoft.com/office/powerpoint/2010/main" val="194660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Before you start: Download and install</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5" name="Rectangle 4"/>
          <p:cNvSpPr/>
          <p:nvPr/>
        </p:nvSpPr>
        <p:spPr>
          <a:xfrm>
            <a:off x="173420" y="3280607"/>
            <a:ext cx="8797159" cy="3416320"/>
          </a:xfrm>
          <a:prstGeom prst="rect">
            <a:avLst/>
          </a:prstGeom>
        </p:spPr>
        <p:txBody>
          <a:bodyPr wrap="square">
            <a:spAutoFit/>
          </a:bodyPr>
          <a:lstStyle/>
          <a:p>
            <a:r>
              <a:rPr lang="en-US" dirty="0"/>
              <a:t>Before you start, the </a:t>
            </a:r>
            <a:r>
              <a:rPr lang="en-US" dirty="0" err="1"/>
              <a:t>CANlab_Core_Tools</a:t>
            </a:r>
            <a:r>
              <a:rPr lang="en-US" dirty="0"/>
              <a:t> must be added to your path with subfolders. Otherwise, you will get errors. They can be found on </a:t>
            </a:r>
            <a:r>
              <a:rPr lang="en-US" dirty="0" err="1"/>
              <a:t>Github</a:t>
            </a:r>
            <a:r>
              <a:rPr lang="en-US" dirty="0"/>
              <a:t>, here:</a:t>
            </a:r>
          </a:p>
          <a:p>
            <a:r>
              <a:rPr lang="en-US" dirty="0">
                <a:hlinkClick r:id="rId3"/>
              </a:rPr>
              <a:t>https://github.com/canlab</a:t>
            </a:r>
            <a:endParaRPr lang="en-US" dirty="0"/>
          </a:p>
          <a:p>
            <a:endParaRPr lang="en-US" dirty="0"/>
          </a:p>
          <a:p>
            <a:r>
              <a:rPr lang="en-US" dirty="0"/>
              <a:t>Download or "clone" (add to your </a:t>
            </a:r>
            <a:r>
              <a:rPr lang="en-US" dirty="0" err="1"/>
              <a:t>Github</a:t>
            </a:r>
            <a:r>
              <a:rPr lang="en-US" dirty="0"/>
              <a:t> </a:t>
            </a:r>
            <a:r>
              <a:rPr lang="en-US" dirty="0" err="1"/>
              <a:t>Destkop</a:t>
            </a:r>
            <a:r>
              <a:rPr lang="en-US" dirty="0"/>
              <a:t>) these two toolboxes and add each to your </a:t>
            </a:r>
            <a:r>
              <a:rPr lang="en-US" dirty="0" err="1"/>
              <a:t>Matlab</a:t>
            </a:r>
            <a:r>
              <a:rPr lang="en-US" dirty="0"/>
              <a:t> path with subfolders:</a:t>
            </a:r>
          </a:p>
          <a:p>
            <a:endParaRPr lang="en-US" dirty="0"/>
          </a:p>
          <a:p>
            <a:r>
              <a:rPr lang="en-US" dirty="0">
                <a:hlinkClick r:id="rId4"/>
              </a:rPr>
              <a:t>https://github.com/canlab/CanlabCore</a:t>
            </a:r>
            <a:endParaRPr lang="en-US" dirty="0"/>
          </a:p>
          <a:p>
            <a:r>
              <a:rPr lang="en-US" dirty="0">
                <a:hlinkClick r:id="rId5"/>
              </a:rPr>
              <a:t>https://github.com/canlab/MediationToolbox</a:t>
            </a:r>
            <a:endParaRPr lang="en-US" dirty="0"/>
          </a:p>
          <a:p>
            <a:endParaRPr lang="en-US" dirty="0"/>
          </a:p>
          <a:p>
            <a:r>
              <a:rPr lang="en-US" dirty="0"/>
              <a:t>Alternatively, look for </a:t>
            </a:r>
            <a:r>
              <a:rPr lang="en-US" dirty="0" err="1">
                <a:solidFill>
                  <a:srgbClr val="0070C0"/>
                </a:solidFill>
              </a:rPr>
              <a:t>canlab_toolbox_setup.m</a:t>
            </a:r>
            <a:r>
              <a:rPr lang="en-US" dirty="0"/>
              <a:t> in </a:t>
            </a:r>
            <a:r>
              <a:rPr lang="en-US" dirty="0" err="1"/>
              <a:t>CanlabCore</a:t>
            </a:r>
            <a:r>
              <a:rPr lang="en-US" dirty="0"/>
              <a:t> and run that. It will help set up the </a:t>
            </a:r>
            <a:r>
              <a:rPr lang="en-US" dirty="0" err="1"/>
              <a:t>CANlab</a:t>
            </a:r>
            <a:r>
              <a:rPr lang="en-US" dirty="0"/>
              <a:t> toolboxes and paths.</a:t>
            </a:r>
          </a:p>
        </p:txBody>
      </p:sp>
    </p:spTree>
    <p:extLst>
      <p:ext uri="{BB962C8B-B14F-4D97-AF65-F5344CB8AC3E}">
        <p14:creationId xmlns:p14="http://schemas.microsoft.com/office/powerpoint/2010/main" val="61581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Walkthrough and example scripts</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91459" y="767948"/>
            <a:ext cx="3532096" cy="2399707"/>
          </a:xfrm>
          <a:prstGeom prst="rect">
            <a:avLst/>
          </a:prstGeom>
        </p:spPr>
      </p:pic>
      <p:sp>
        <p:nvSpPr>
          <p:cNvPr id="5" name="Rectangle 4"/>
          <p:cNvSpPr/>
          <p:nvPr/>
        </p:nvSpPr>
        <p:spPr>
          <a:xfrm>
            <a:off x="173420" y="3280607"/>
            <a:ext cx="8797159" cy="4801314"/>
          </a:xfrm>
          <a:prstGeom prst="rect">
            <a:avLst/>
          </a:prstGeom>
        </p:spPr>
        <p:txBody>
          <a:bodyPr wrap="square">
            <a:spAutoFit/>
          </a:bodyPr>
          <a:lstStyle/>
          <a:p>
            <a:r>
              <a:rPr lang="en-US" dirty="0"/>
              <a:t>The Mediation Toolbox has a subfolder called “</a:t>
            </a:r>
            <a:r>
              <a:rPr lang="en-US" dirty="0" err="1"/>
              <a:t>Mediation_walkthrough</a:t>
            </a:r>
            <a:r>
              <a:rPr lang="en-US" dirty="0"/>
              <a:t>”</a:t>
            </a:r>
          </a:p>
          <a:p>
            <a:endParaRPr lang="en-US" dirty="0"/>
          </a:p>
          <a:p>
            <a:r>
              <a:rPr lang="en-US" dirty="0"/>
              <a:t>It contains this </a:t>
            </a:r>
            <a:r>
              <a:rPr lang="en-US" dirty="0" err="1"/>
              <a:t>Powerpoint</a:t>
            </a:r>
            <a:r>
              <a:rPr lang="en-US" dirty="0"/>
              <a:t> file, and two scripts:</a:t>
            </a:r>
          </a:p>
          <a:p>
            <a:endParaRPr lang="en-US" dirty="0"/>
          </a:p>
          <a:p>
            <a:r>
              <a:rPr lang="en-US" dirty="0"/>
              <a:t>mediation_example_script1.m </a:t>
            </a:r>
          </a:p>
          <a:p>
            <a:r>
              <a:rPr lang="en-US" dirty="0"/>
              <a:t>mediation_example_script2.m </a:t>
            </a:r>
          </a:p>
          <a:p>
            <a:endParaRPr lang="en-US" dirty="0"/>
          </a:p>
          <a:p>
            <a:r>
              <a:rPr lang="en-US" dirty="0"/>
              <a:t>They do the same analysis.</a:t>
            </a:r>
          </a:p>
          <a:p>
            <a:r>
              <a:rPr lang="en-US" dirty="0"/>
              <a:t> ...script_1 is very terse, and includes the essential commands only.</a:t>
            </a:r>
          </a:p>
          <a:p>
            <a:r>
              <a:rPr lang="en-US" dirty="0"/>
              <a:t> ...script_2 is longer and includes more checking that files are available, etc.</a:t>
            </a:r>
          </a:p>
          <a:p>
            <a:endParaRPr lang="en-US" dirty="0"/>
          </a:p>
          <a:p>
            <a:r>
              <a:rPr lang="en-US" dirty="0"/>
              <a:t>mediation_example_script1.m includes the code corresponding to the 9 steps in this file.</a:t>
            </a:r>
          </a:p>
          <a:p>
            <a:endParaRPr lang="en-US" dirty="0"/>
          </a:p>
          <a:p>
            <a:br>
              <a:rPr lang="en-US" dirty="0"/>
            </a:br>
            <a:endParaRPr lang="en-US" dirty="0"/>
          </a:p>
          <a:p>
            <a:endParaRPr lang="en-US" dirty="0"/>
          </a:p>
          <a:p>
            <a:endParaRPr lang="en-US" dirty="0"/>
          </a:p>
        </p:txBody>
      </p:sp>
    </p:spTree>
    <p:extLst>
      <p:ext uri="{BB962C8B-B14F-4D97-AF65-F5344CB8AC3E}">
        <p14:creationId xmlns:p14="http://schemas.microsoft.com/office/powerpoint/2010/main" val="125011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Sample dataset</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2" name="Rectangle 1"/>
          <p:cNvSpPr/>
          <p:nvPr/>
        </p:nvSpPr>
        <p:spPr>
          <a:xfrm>
            <a:off x="233082" y="3029800"/>
            <a:ext cx="8677835" cy="2800767"/>
          </a:xfrm>
          <a:prstGeom prst="rect">
            <a:avLst/>
          </a:prstGeom>
        </p:spPr>
        <p:txBody>
          <a:bodyPr wrap="square">
            <a:spAutoFit/>
          </a:bodyPr>
          <a:lstStyle/>
          <a:p>
            <a:r>
              <a:rPr lang="en-US" sz="1600" dirty="0">
                <a:solidFill>
                  <a:srgbClr val="000000"/>
                </a:solidFill>
                <a:latin typeface="Helvetica" charset="0"/>
              </a:rPr>
              <a:t>A sample dataset is in the "</a:t>
            </a:r>
            <a:r>
              <a:rPr lang="en-US" sz="1600" dirty="0" err="1">
                <a:solidFill>
                  <a:srgbClr val="000000"/>
                </a:solidFill>
                <a:latin typeface="Helvetica" charset="0"/>
              </a:rPr>
              <a:t>Sample_datasets</a:t>
            </a:r>
            <a:r>
              <a:rPr lang="en-US" sz="1600" dirty="0">
                <a:solidFill>
                  <a:srgbClr val="000000"/>
                </a:solidFill>
                <a:latin typeface="Helvetica" charset="0"/>
              </a:rPr>
              <a:t>" folder in </a:t>
            </a:r>
            <a:r>
              <a:rPr lang="en-US" sz="1600" b="1" i="1" dirty="0" err="1">
                <a:solidFill>
                  <a:srgbClr val="000000"/>
                </a:solidFill>
                <a:latin typeface="Helvetica" charset="0"/>
              </a:rPr>
              <a:t>CANlab_Core_Tools</a:t>
            </a:r>
            <a:r>
              <a:rPr lang="en-US" sz="1600" dirty="0">
                <a:solidFill>
                  <a:srgbClr val="000000"/>
                </a:solidFill>
                <a:latin typeface="Helvetica" charset="0"/>
              </a:rPr>
              <a:t>.</a:t>
            </a:r>
          </a:p>
          <a:p>
            <a:endParaRPr lang="en-US" sz="1600" dirty="0">
              <a:solidFill>
                <a:srgbClr val="000000"/>
              </a:solidFill>
              <a:latin typeface="Helvetica" charset="0"/>
            </a:endParaRPr>
          </a:p>
          <a:p>
            <a:r>
              <a:rPr lang="en-US" sz="1600" dirty="0">
                <a:solidFill>
                  <a:srgbClr val="000000"/>
                </a:solidFill>
                <a:latin typeface="Helvetica" charset="0"/>
              </a:rPr>
              <a:t>This example will use emotion regulation data, stored in this subfolder: </a:t>
            </a:r>
          </a:p>
          <a:p>
            <a:r>
              <a:rPr lang="en-US" sz="1600" dirty="0">
                <a:solidFill>
                  <a:srgbClr val="000000"/>
                </a:solidFill>
                <a:latin typeface="Helvetica" charset="0"/>
              </a:rPr>
              <a:t>"Wager_et_al_2008_Neuron_EmotionReg”</a:t>
            </a:r>
          </a:p>
          <a:p>
            <a:endParaRPr lang="en-US" sz="1600" dirty="0">
              <a:solidFill>
                <a:srgbClr val="000000"/>
              </a:solidFill>
              <a:latin typeface="Helvetica" charset="0"/>
            </a:endParaRPr>
          </a:p>
          <a:p>
            <a:r>
              <a:rPr lang="en-US" sz="1600" dirty="0">
                <a:solidFill>
                  <a:srgbClr val="000000"/>
                </a:solidFill>
                <a:latin typeface="Helvetica" charset="0"/>
              </a:rPr>
              <a:t>The dataset is a series of contrast images from N = 30 participants. Each image is a contrast image for [reappraise </a:t>
            </a:r>
            <a:r>
              <a:rPr lang="en-US" sz="1600" dirty="0" err="1">
                <a:solidFill>
                  <a:srgbClr val="000000"/>
                </a:solidFill>
                <a:latin typeface="Helvetica" charset="0"/>
              </a:rPr>
              <a:t>neg</a:t>
            </a:r>
            <a:r>
              <a:rPr lang="en-US" sz="1600" dirty="0">
                <a:solidFill>
                  <a:srgbClr val="000000"/>
                </a:solidFill>
                <a:latin typeface="Helvetica" charset="0"/>
              </a:rPr>
              <a:t> vs. look </a:t>
            </a:r>
            <a:r>
              <a:rPr lang="en-US" sz="1600" dirty="0" err="1">
                <a:solidFill>
                  <a:srgbClr val="000000"/>
                </a:solidFill>
                <a:latin typeface="Helvetica" charset="0"/>
              </a:rPr>
              <a:t>neg</a:t>
            </a:r>
            <a:r>
              <a:rPr lang="en-US" sz="1600" dirty="0">
                <a:solidFill>
                  <a:srgbClr val="000000"/>
                </a:solidFill>
                <a:latin typeface="Helvetica" charset="0"/>
              </a:rPr>
              <a:t>] for one participant.</a:t>
            </a:r>
          </a:p>
          <a:p>
            <a:r>
              <a:rPr lang="en-US" sz="1600" dirty="0">
                <a:solidFill>
                  <a:srgbClr val="000000"/>
                </a:solidFill>
                <a:latin typeface="Helvetica" charset="0"/>
              </a:rPr>
              <a:t>These data were published in:</a:t>
            </a:r>
          </a:p>
          <a:p>
            <a:r>
              <a:rPr lang="en-US" sz="1600" dirty="0">
                <a:solidFill>
                  <a:srgbClr val="000000"/>
                </a:solidFill>
                <a:latin typeface="Helvetica" charset="0"/>
              </a:rPr>
              <a:t>Wager, T. D., Davidson, M. L., Hughes, B. L., Lindquist, M. A., </a:t>
            </a:r>
            <a:r>
              <a:rPr lang="en-US" sz="1600" dirty="0" err="1">
                <a:solidFill>
                  <a:srgbClr val="000000"/>
                </a:solidFill>
                <a:latin typeface="Helvetica" charset="0"/>
              </a:rPr>
              <a:t>Ochsner</a:t>
            </a:r>
            <a:r>
              <a:rPr lang="en-US" sz="1600" dirty="0">
                <a:solidFill>
                  <a:srgbClr val="000000"/>
                </a:solidFill>
                <a:latin typeface="Helvetica" charset="0"/>
              </a:rPr>
              <a:t>, K. N.. (2008). Prefrontal-subcortical pathways mediating successful emotion regulation. Neuron, 59, 1037-50.</a:t>
            </a:r>
            <a:endParaRPr lang="en-US" sz="1600" b="0" i="0" u="none" strike="noStrike" dirty="0">
              <a:solidFill>
                <a:srgbClr val="000000"/>
              </a:solidFill>
              <a:effectLst/>
              <a:latin typeface="Helvetica" charset="0"/>
            </a:endParaRPr>
          </a:p>
        </p:txBody>
      </p:sp>
    </p:spTree>
    <p:extLst>
      <p:ext uri="{BB962C8B-B14F-4D97-AF65-F5344CB8AC3E}">
        <p14:creationId xmlns:p14="http://schemas.microsoft.com/office/powerpoint/2010/main" val="36281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Step 1. Go to sample mediation directory</a:t>
            </a:r>
          </a:p>
        </p:txBody>
      </p:sp>
      <p:sp>
        <p:nvSpPr>
          <p:cNvPr id="6" name="Content Placeholder 5"/>
          <p:cNvSpPr>
            <a:spLocks noGrp="1"/>
          </p:cNvSpPr>
          <p:nvPr>
            <p:ph idx="1"/>
          </p:nvPr>
        </p:nvSpPr>
        <p:spPr/>
        <p:txBody>
          <a:bodyPr/>
          <a:lstStyle/>
          <a:p>
            <a:r>
              <a:rPr lang="en-US" dirty="0"/>
              <a:t>Drag and drop into command window</a:t>
            </a:r>
          </a:p>
        </p:txBody>
      </p:sp>
      <p:pic>
        <p:nvPicPr>
          <p:cNvPr id="4" name="Picture 3" descr="2015-01-10_13-5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088366"/>
            <a:ext cx="7098713" cy="4439724"/>
          </a:xfrm>
          <a:prstGeom prst="rect">
            <a:avLst/>
          </a:prstGeom>
        </p:spPr>
      </p:pic>
      <p:cxnSp>
        <p:nvCxnSpPr>
          <p:cNvPr id="8" name="Straight Arrow Connector 7"/>
          <p:cNvCxnSpPr/>
          <p:nvPr/>
        </p:nvCxnSpPr>
        <p:spPr>
          <a:xfrm flipH="1">
            <a:off x="2935977" y="3068161"/>
            <a:ext cx="2424654" cy="31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9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List image names</a:t>
            </a:r>
          </a:p>
        </p:txBody>
      </p:sp>
      <p:sp>
        <p:nvSpPr>
          <p:cNvPr id="3" name="Content Placeholder 2"/>
          <p:cNvSpPr>
            <a:spLocks noGrp="1"/>
          </p:cNvSpPr>
          <p:nvPr>
            <p:ph idx="1"/>
          </p:nvPr>
        </p:nvSpPr>
        <p:spPr/>
        <p:txBody>
          <a:bodyPr>
            <a:normAutofit/>
          </a:bodyPr>
          <a:lstStyle/>
          <a:p>
            <a:r>
              <a:rPr lang="en-US" sz="2000" dirty="0"/>
              <a:t>Here I used ‘filenames’ command, available in </a:t>
            </a:r>
            <a:r>
              <a:rPr lang="en-US" sz="2000" dirty="0" err="1"/>
              <a:t>CANlab</a:t>
            </a:r>
            <a:r>
              <a:rPr lang="en-US" sz="2000" dirty="0"/>
              <a:t> core tools. May need other methods depending on operating system.</a:t>
            </a:r>
          </a:p>
          <a:p>
            <a:r>
              <a:rPr lang="en-US" sz="2000" dirty="0"/>
              <a:t>Character array of names are stored in ‘</a:t>
            </a:r>
            <a:r>
              <a:rPr lang="en-US" sz="2000" dirty="0" err="1"/>
              <a:t>imgs</a:t>
            </a:r>
            <a:r>
              <a:rPr lang="en-US" sz="2000" dirty="0"/>
              <a:t>’ variable.</a:t>
            </a:r>
          </a:p>
        </p:txBody>
      </p:sp>
      <p:pic>
        <p:nvPicPr>
          <p:cNvPr id="4" name="Picture 3" descr="2015-01-10_13-5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9565"/>
            <a:ext cx="9144000" cy="3379733"/>
          </a:xfrm>
          <a:prstGeom prst="rect">
            <a:avLst/>
          </a:prstGeom>
        </p:spPr>
      </p:pic>
      <p:pic>
        <p:nvPicPr>
          <p:cNvPr id="5" name="Picture 4" descr="2015-01-10_13-58-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6431" y="3369079"/>
            <a:ext cx="3267569" cy="3488921"/>
          </a:xfrm>
          <a:prstGeom prst="rect">
            <a:avLst/>
          </a:prstGeom>
        </p:spPr>
      </p:pic>
    </p:spTree>
    <p:extLst>
      <p:ext uri="{BB962C8B-B14F-4D97-AF65-F5344CB8AC3E}">
        <p14:creationId xmlns:p14="http://schemas.microsoft.com/office/powerpoint/2010/main" val="2710072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Import behavioral data from text file</a:t>
            </a:r>
          </a:p>
        </p:txBody>
      </p:sp>
      <p:sp>
        <p:nvSpPr>
          <p:cNvPr id="3" name="Content Placeholder 2"/>
          <p:cNvSpPr>
            <a:spLocks noGrp="1"/>
          </p:cNvSpPr>
          <p:nvPr>
            <p:ph idx="1"/>
          </p:nvPr>
        </p:nvSpPr>
        <p:spPr/>
        <p:txBody>
          <a:bodyPr>
            <a:noAutofit/>
          </a:bodyPr>
          <a:lstStyle/>
          <a:p>
            <a:r>
              <a:rPr lang="en-US" sz="1800" dirty="0"/>
              <a:t>These are vectors of numbers, one per subject, in the same order as the image files we just loaded</a:t>
            </a:r>
          </a:p>
          <a:p>
            <a:r>
              <a:rPr lang="en-US" sz="1800" dirty="0"/>
              <a:t>They are saved in the file </a:t>
            </a:r>
            <a:r>
              <a:rPr lang="en-US" sz="1800" dirty="0">
                <a:solidFill>
                  <a:srgbClr val="FF0000"/>
                </a:solidFill>
              </a:rPr>
              <a:t>Wager_2008_emotionreg_behavioral_data.txt </a:t>
            </a:r>
            <a:r>
              <a:rPr lang="en-US" sz="1800" dirty="0"/>
              <a:t>in the mediation test data folder</a:t>
            </a:r>
          </a:p>
          <a:p>
            <a:pPr lvl="1"/>
            <a:r>
              <a:rPr lang="en-US" sz="1400" dirty="0"/>
              <a:t>“X” is the initial variable, in this case extracted ROI data from right VLPFC.</a:t>
            </a:r>
          </a:p>
          <a:p>
            <a:pPr lvl="1"/>
            <a:r>
              <a:rPr lang="en-US" sz="1400" dirty="0"/>
              <a:t>“Y” is the outcome variable, in this case “reappraisal success”, reported improvements in negative emotion when regulating.</a:t>
            </a:r>
          </a:p>
          <a:p>
            <a:pPr lvl="1"/>
            <a:r>
              <a:rPr lang="en-US" sz="1400" dirty="0"/>
              <a:t>We will search for brain voxels that mediate the relationship between X and Y.</a:t>
            </a:r>
          </a:p>
        </p:txBody>
      </p:sp>
      <p:pic>
        <p:nvPicPr>
          <p:cNvPr id="6" name="Picture 5">
            <a:extLst>
              <a:ext uri="{FF2B5EF4-FFF2-40B4-BE49-F238E27FC236}">
                <a16:creationId xmlns:a16="http://schemas.microsoft.com/office/drawing/2014/main" id="{EF47B6D9-F058-6840-BAE1-9D05FF043FA3}"/>
              </a:ext>
            </a:extLst>
          </p:cNvPr>
          <p:cNvPicPr>
            <a:picLocks noChangeAspect="1"/>
          </p:cNvPicPr>
          <p:nvPr/>
        </p:nvPicPr>
        <p:blipFill>
          <a:blip r:embed="rId2"/>
          <a:stretch>
            <a:fillRect/>
          </a:stretch>
        </p:blipFill>
        <p:spPr>
          <a:xfrm>
            <a:off x="998420" y="4101642"/>
            <a:ext cx="7147160" cy="1663889"/>
          </a:xfrm>
          <a:prstGeom prst="rect">
            <a:avLst/>
          </a:prstGeom>
        </p:spPr>
      </p:pic>
    </p:spTree>
    <p:extLst>
      <p:ext uri="{BB962C8B-B14F-4D97-AF65-F5344CB8AC3E}">
        <p14:creationId xmlns:p14="http://schemas.microsoft.com/office/powerpoint/2010/main" val="286327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Specify mask filename and visually check mask</a:t>
            </a:r>
          </a:p>
        </p:txBody>
      </p:sp>
      <p:sp>
        <p:nvSpPr>
          <p:cNvPr id="3" name="Content Placeholder 2"/>
          <p:cNvSpPr>
            <a:spLocks noGrp="1"/>
          </p:cNvSpPr>
          <p:nvPr>
            <p:ph idx="1"/>
          </p:nvPr>
        </p:nvSpPr>
        <p:spPr/>
        <p:txBody>
          <a:bodyPr>
            <a:normAutofit/>
          </a:bodyPr>
          <a:lstStyle/>
          <a:p>
            <a:r>
              <a:rPr lang="en-US" sz="2000" dirty="0"/>
              <a:t>We will load a canonical gray matter mask, and save the name in the variable ‘mask’</a:t>
            </a:r>
          </a:p>
          <a:p>
            <a:r>
              <a:rPr lang="en-US" sz="2000" dirty="0"/>
              <a:t>This specifies the voxels that will be analyzed in the mediation analysis</a:t>
            </a:r>
          </a:p>
          <a:p>
            <a:r>
              <a:rPr lang="en-US" sz="2000" dirty="0" err="1"/>
              <a:t>canlab_results_fmridisplay.m</a:t>
            </a:r>
            <a:r>
              <a:rPr lang="en-US" sz="2000" dirty="0"/>
              <a:t> in </a:t>
            </a:r>
            <a:r>
              <a:rPr lang="en-US" sz="2000" dirty="0" err="1"/>
              <a:t>CANlab</a:t>
            </a:r>
            <a:r>
              <a:rPr lang="en-US" sz="2000" dirty="0"/>
              <a:t> core tools is used to visually display the mask.  You can use other programs as well.</a:t>
            </a:r>
          </a:p>
        </p:txBody>
      </p:sp>
      <p:pic>
        <p:nvPicPr>
          <p:cNvPr id="5" name="Picture 4" descr="2015-01-10_14-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9841"/>
            <a:ext cx="9144000" cy="857250"/>
          </a:xfrm>
          <a:prstGeom prst="rect">
            <a:avLst/>
          </a:prstGeom>
        </p:spPr>
      </p:pic>
      <p:pic>
        <p:nvPicPr>
          <p:cNvPr id="9" name="Picture 8">
            <a:extLst>
              <a:ext uri="{FF2B5EF4-FFF2-40B4-BE49-F238E27FC236}">
                <a16:creationId xmlns:a16="http://schemas.microsoft.com/office/drawing/2014/main" id="{E08857B7-3A4F-1343-A7FA-BFB5D8FC3750}"/>
              </a:ext>
            </a:extLst>
          </p:cNvPr>
          <p:cNvPicPr>
            <a:picLocks noChangeAspect="1"/>
          </p:cNvPicPr>
          <p:nvPr/>
        </p:nvPicPr>
        <p:blipFill>
          <a:blip r:embed="rId3"/>
          <a:stretch>
            <a:fillRect/>
          </a:stretch>
        </p:blipFill>
        <p:spPr>
          <a:xfrm>
            <a:off x="0" y="2537380"/>
            <a:ext cx="9144000" cy="2642461"/>
          </a:xfrm>
          <a:prstGeom prst="rect">
            <a:avLst/>
          </a:prstGeom>
        </p:spPr>
      </p:pic>
    </p:spTree>
    <p:extLst>
      <p:ext uri="{BB962C8B-B14F-4D97-AF65-F5344CB8AC3E}">
        <p14:creationId xmlns:p14="http://schemas.microsoft.com/office/powerpoint/2010/main" val="2228856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418</TotalTime>
  <Words>1707</Words>
  <Application>Microsoft Macintosh PowerPoint</Application>
  <PresentationFormat>On-screen Show (4:3)</PresentationFormat>
  <Paragraphs>141</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Helvetica</vt:lpstr>
      <vt:lpstr>Helvetica Neue Light</vt:lpstr>
      <vt:lpstr>Office Theme</vt:lpstr>
      <vt:lpstr>Single-level mediation effect parametric mapping in fMRI</vt:lpstr>
      <vt:lpstr>Citing the mediation toolbox</vt:lpstr>
      <vt:lpstr>Before you start: Download and install</vt:lpstr>
      <vt:lpstr>Walkthrough and example scripts</vt:lpstr>
      <vt:lpstr>Sample dataset</vt:lpstr>
      <vt:lpstr>Step 1. Go to sample mediation directory</vt:lpstr>
      <vt:lpstr>Step 2: List image names</vt:lpstr>
      <vt:lpstr>Step 3: Import behavioral data from text file</vt:lpstr>
      <vt:lpstr>Step 4: Specify mask filename and visually check mask</vt:lpstr>
      <vt:lpstr>Step 5: Make and go to the results directory</vt:lpstr>
      <vt:lpstr>Step 6: Resample the mask </vt:lpstr>
      <vt:lpstr>Step 7: Run the mediation</vt:lpstr>
      <vt:lpstr>Step 8: Wait for mediation to finish</vt:lpstr>
      <vt:lpstr>Step 9: Get results</vt:lpstr>
      <vt:lpstr>Step 9: Get results</vt:lpstr>
      <vt:lpstr>Step 9: Get results</vt:lpstr>
      <vt:lpstr>Step 9b: Batch results</vt:lpstr>
      <vt:lpstr>Here is a sample of papers using the M3 mediation toolbox. If you know of others we should include, please let us know! </vt:lpstr>
    </vt:vector>
  </TitlesOfParts>
  <Company>University of Colorado, Boulder</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Wager</dc:creator>
  <cp:lastModifiedBy>Tor Dessart Wager</cp:lastModifiedBy>
  <cp:revision>46</cp:revision>
  <dcterms:created xsi:type="dcterms:W3CDTF">2015-01-10T20:58:53Z</dcterms:created>
  <dcterms:modified xsi:type="dcterms:W3CDTF">2018-07-13T20:34:42Z</dcterms:modified>
</cp:coreProperties>
</file>